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arlow SemiCondensed Bold" charset="1" panose="00000806000000000000"/>
      <p:regular r:id="rId17"/>
    </p:embeddedFont>
    <p:embeddedFont>
      <p:font typeface="Barlow Condensed" charset="1" panose="00000506000000000000"/>
      <p:regular r:id="rId18"/>
    </p:embeddedFont>
    <p:embeddedFont>
      <p:font typeface="Barlow Condensed Medium" charset="1" panose="00000606000000000000"/>
      <p:regular r:id="rId19"/>
    </p:embeddedFont>
    <p:embeddedFont>
      <p:font typeface="Barlow Condensed Bold" charset="1" panose="00000806000000000000"/>
      <p:regular r:id="rId20"/>
    </p:embeddedFont>
    <p:embeddedFont>
      <p:font typeface="Barlow SemiCondensed Medium" charset="1" panose="00000606000000000000"/>
      <p:regular r:id="rId21"/>
    </p:embeddedFont>
    <p:embeddedFont>
      <p:font typeface="Barlow SemiCondensed Semi-Bold" charset="1" panose="00000706000000000000"/>
      <p:regular r:id="rId22"/>
    </p:embeddedFont>
    <p:embeddedFont>
      <p:font typeface="Barlow SemiCondensed" charset="1" panose="00000506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40.jpe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Relationship Id="rId6" Target="../media/image44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19" Target="../media/image47.png" Type="http://schemas.openxmlformats.org/officeDocument/2006/relationships/image"/><Relationship Id="rId2" Target="../media/image1.jpeg" Type="http://schemas.openxmlformats.org/officeDocument/2006/relationships/image"/><Relationship Id="rId20" Target="../media/image48.svg" Type="http://schemas.openxmlformats.org/officeDocument/2006/relationships/image"/><Relationship Id="rId21" Target="../media/image49.png" Type="http://schemas.openxmlformats.org/officeDocument/2006/relationships/image"/><Relationship Id="rId22" Target="../media/image50.svg" Type="http://schemas.openxmlformats.org/officeDocument/2006/relationships/image"/><Relationship Id="rId23" Target="../media/image51.png" Type="http://schemas.openxmlformats.org/officeDocument/2006/relationships/image"/><Relationship Id="rId24" Target="../media/image52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6.png" Type="http://schemas.openxmlformats.org/officeDocument/2006/relationships/image"/><Relationship Id="rId18" Target="../media/image7.svg" Type="http://schemas.openxmlformats.org/officeDocument/2006/relationships/image"/><Relationship Id="rId19" Target="../media/image21.png" Type="http://schemas.openxmlformats.org/officeDocument/2006/relationships/image"/><Relationship Id="rId2" Target="../media/image17.jpeg" Type="http://schemas.openxmlformats.org/officeDocument/2006/relationships/image"/><Relationship Id="rId20" Target="../media/image22.sv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36.png" Type="http://schemas.openxmlformats.org/officeDocument/2006/relationships/image"/><Relationship Id="rId2" Target="../media/image31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637" y="5281959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t="0" r="-269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6833" y="797575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43616" t="0" r="-436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4151460" y="30257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4308741" y="8797660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6568621" y="7500246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4309494" y="6223850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2055139" y="7484251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4727669" y="305160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-1573444" y="3882246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6979753" y="-100256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6994168" y="163264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-1580206" y="118843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03295" y="2849517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16738" y="3787667"/>
            <a:ext cx="7442562" cy="335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728"/>
              </a:lnSpc>
            </a:pPr>
            <a:r>
              <a:rPr lang="en-US" b="true" sz="13834" spc="387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COMPANY REVIEW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66959" y="2803360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59694" y="7503159"/>
            <a:ext cx="4356650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Presented by Olivia Wilson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4484" y="446880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t="0" r="-149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6702" y="-1687629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6702" y="2754504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t="0" r="-149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214484" y="4989282"/>
            <a:ext cx="4929839" cy="4269018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6702" y="7194973"/>
            <a:ext cx="4929839" cy="4269018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37691" t="0" r="-3769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7221679">
            <a:off x="17141079" y="7760486"/>
            <a:ext cx="2600981" cy="2251031"/>
          </a:xfrm>
          <a:custGeom>
            <a:avLst/>
            <a:gdLst/>
            <a:ahLst/>
            <a:cxnLst/>
            <a:rect r="r" b="b" t="t" l="l"/>
            <a:pathLst>
              <a:path h="2251031" w="260098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5057775" y="8868815"/>
            <a:ext cx="2606369" cy="2255694"/>
          </a:xfrm>
          <a:custGeom>
            <a:avLst/>
            <a:gdLst/>
            <a:ahLst/>
            <a:cxnLst/>
            <a:rect r="r" b="b" t="t" l="l"/>
            <a:pathLst>
              <a:path h="2255694" w="2606369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221679">
            <a:off x="7700791" y="4162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9952875" y="-89148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9967290" y="1743724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8090" y="2309763"/>
            <a:ext cx="8577460" cy="431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3"/>
              </a:lnSpc>
              <a:spcBef>
                <a:spcPct val="0"/>
              </a:spcBef>
            </a:pPr>
            <a:r>
              <a:rPr lang="en-US" b="true" sz="7297" spc="20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WHEN CLIENTS CHOOSE OUR CONSULTATION SERVICE, THEY ARE PARTNERING WITH A TRUSTED ADVISOR.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17657" y="6627767"/>
            <a:ext cx="6098326" cy="96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8"/>
              </a:lnSpc>
              <a:spcBef>
                <a:spcPct val="0"/>
              </a:spcBef>
            </a:pPr>
            <a:r>
              <a:rPr lang="en-US" b="true" sz="4855">
                <a:solidFill>
                  <a:srgbClr val="AECCE7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Hannah Morales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8639" y="7629727"/>
            <a:ext cx="5396363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President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1283" y="2200354"/>
            <a:ext cx="11215913" cy="971247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t="0" r="-269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24751" y="1913075"/>
            <a:ext cx="11923607" cy="2454856"/>
            <a:chOff x="0" y="0"/>
            <a:chExt cx="3140374" cy="646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0374" cy="646547"/>
            </a:xfrm>
            <a:custGeom>
              <a:avLst/>
              <a:gdLst/>
              <a:ahLst/>
              <a:cxnLst/>
              <a:rect r="r" b="b" t="t" l="l"/>
              <a:pathLst>
                <a:path h="646547" w="3140374">
                  <a:moveTo>
                    <a:pt x="2937174" y="0"/>
                  </a:moveTo>
                  <a:lnTo>
                    <a:pt x="0" y="0"/>
                  </a:lnTo>
                  <a:lnTo>
                    <a:pt x="0" y="646547"/>
                  </a:lnTo>
                  <a:lnTo>
                    <a:pt x="2937174" y="646547"/>
                  </a:lnTo>
                  <a:lnTo>
                    <a:pt x="3140374" y="323273"/>
                  </a:lnTo>
                  <a:lnTo>
                    <a:pt x="2937174" y="0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26074" cy="68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7221679">
            <a:off x="11043184" y="48993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221679">
            <a:off x="15762394" y="48993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4269575" y="8976744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1043941" y="317672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13398387" y="1883618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13398387" y="-78166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6531260" y="754149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9941200" y="754149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9337" y="2411471"/>
            <a:ext cx="10581946" cy="18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FFFFFF"/>
                </a:solidFill>
                <a:latin typeface="Barlow SemiCondensed Semi-Bold"/>
                <a:ea typeface="Barlow SemiCondensed Semi-Bold"/>
                <a:cs typeface="Barlow SemiCondensed Semi-Bold"/>
                <a:sym typeface="Barlow SemiCondensed Semi-Bold"/>
              </a:rPr>
              <a:t>CONTACT US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85620" y="5433404"/>
            <a:ext cx="344067" cy="491525"/>
          </a:xfrm>
          <a:custGeom>
            <a:avLst/>
            <a:gdLst/>
            <a:ahLst/>
            <a:cxnLst/>
            <a:rect r="r" b="b" t="t" l="l"/>
            <a:pathLst>
              <a:path h="491525" w="344067">
                <a:moveTo>
                  <a:pt x="0" y="0"/>
                </a:moveTo>
                <a:lnTo>
                  <a:pt x="344067" y="0"/>
                </a:lnTo>
                <a:lnTo>
                  <a:pt x="344067" y="491525"/>
                </a:lnTo>
                <a:lnTo>
                  <a:pt x="0" y="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39439" y="6366449"/>
            <a:ext cx="378860" cy="519876"/>
          </a:xfrm>
          <a:custGeom>
            <a:avLst/>
            <a:gdLst/>
            <a:ahLst/>
            <a:cxnLst/>
            <a:rect r="r" b="b" t="t" l="l"/>
            <a:pathLst>
              <a:path h="519876" w="378860">
                <a:moveTo>
                  <a:pt x="0" y="0"/>
                </a:moveTo>
                <a:lnTo>
                  <a:pt x="378859" y="0"/>
                </a:lnTo>
                <a:lnTo>
                  <a:pt x="378859" y="519876"/>
                </a:lnTo>
                <a:lnTo>
                  <a:pt x="0" y="5198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39439" y="7355314"/>
            <a:ext cx="347944" cy="431558"/>
          </a:xfrm>
          <a:custGeom>
            <a:avLst/>
            <a:gdLst/>
            <a:ahLst/>
            <a:cxnLst/>
            <a:rect r="r" b="b" t="t" l="l"/>
            <a:pathLst>
              <a:path h="431558" w="347944">
                <a:moveTo>
                  <a:pt x="0" y="0"/>
                </a:moveTo>
                <a:lnTo>
                  <a:pt x="347943" y="0"/>
                </a:lnTo>
                <a:lnTo>
                  <a:pt x="347943" y="431558"/>
                </a:lnTo>
                <a:lnTo>
                  <a:pt x="0" y="4315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89786" y="8309116"/>
            <a:ext cx="447249" cy="287865"/>
          </a:xfrm>
          <a:custGeom>
            <a:avLst/>
            <a:gdLst/>
            <a:ahLst/>
            <a:cxnLst/>
            <a:rect r="r" b="b" t="t" l="l"/>
            <a:pathLst>
              <a:path h="287865" w="447249">
                <a:moveTo>
                  <a:pt x="0" y="0"/>
                </a:moveTo>
                <a:lnTo>
                  <a:pt x="447249" y="0"/>
                </a:lnTo>
                <a:lnTo>
                  <a:pt x="447249" y="287865"/>
                </a:lnTo>
                <a:lnTo>
                  <a:pt x="0" y="2878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13737" y="5328664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5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 Anywhere St., Any City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13737" y="6259636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123-456-7890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13737" y="7190607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www.reallygreatsite.com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3737" y="8121579"/>
            <a:ext cx="5396508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hello@reallygreatsite.com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554" t="0" r="-19554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-87955" y="83700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-242648" y="-42070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2164129" y="706231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2009436" y="-1728437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2178543" y="9697524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2023851" y="9067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2352765"/>
            <a:ext cx="8539914" cy="18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2740" y="4220406"/>
            <a:ext cx="8082435" cy="203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consultation service prioritizes client needs by offering personalized solutions after listening and understanding their unique requirements.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6019" y="6739998"/>
            <a:ext cx="6675876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 strike="noStrike" u="none">
                <a:solidFill>
                  <a:srgbClr val="4F6A92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Our team is passionate about what we do, and we are committed to providing the best business advice.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633156" y="157877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96820" y="1532617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14253766" y="3787628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78320">
            <a:off x="16505850" y="247990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78320">
            <a:off x="16520265" y="511511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17176" y="-783984"/>
            <a:ext cx="6742124" cy="5838376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-3578320">
            <a:off x="9510285" y="-101008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517176" y="5232609"/>
            <a:ext cx="6742124" cy="5838376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685" t="0" r="-156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7221679">
            <a:off x="9509528" y="6255403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9510285" y="889192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948" y="1957410"/>
            <a:ext cx="9362533" cy="152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106"/>
              </a:lnSpc>
            </a:pPr>
            <a:r>
              <a:rPr lang="en-US" b="true" sz="12072" spc="338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CORE 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1458" y="3608582"/>
            <a:ext cx="5100622" cy="53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Accountability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1458" y="5871587"/>
            <a:ext cx="5100622" cy="53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</a:t>
            </a:r>
            <a:r>
              <a:rPr lang="en-US" b="true" sz="3795" spc="106" strike="noStrike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xcellence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1458" y="8130418"/>
            <a:ext cx="5100622" cy="53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</a:t>
            </a:r>
            <a:r>
              <a:rPr lang="en-US" b="true" sz="3795" spc="106" strike="noStrike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ntegrity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4397" y="4399594"/>
            <a:ext cx="5904632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take responsibility for our actions and results.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4397" y="6655071"/>
            <a:ext cx="5904632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 strike="noStrike" u="none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are dedicated to providing top-tier consultation services.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4397" y="8941373"/>
            <a:ext cx="5904632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 strike="noStrike" u="none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maintain high ethical standards.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138715" y="1240569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802379" y="1194412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9039" y="7296430"/>
            <a:ext cx="4972384" cy="4305860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663" r="0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895837" y="880259"/>
            <a:ext cx="9083590" cy="78659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3578320">
            <a:off x="10315128" y="2877622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578320">
            <a:off x="15007529" y="8020199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78320">
            <a:off x="14829197" y="-2430504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0210296" y="-1489389"/>
            <a:ext cx="4859752" cy="4205894"/>
          </a:xfrm>
          <a:custGeom>
            <a:avLst/>
            <a:gdLst/>
            <a:ahLst/>
            <a:cxnLst/>
            <a:rect r="r" b="b" t="t" l="l"/>
            <a:pathLst>
              <a:path h="4205894" w="4859752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0131" y="2508562"/>
            <a:ext cx="8367318" cy="165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169"/>
              </a:lnSpc>
            </a:pPr>
            <a:r>
              <a:rPr lang="en-US" b="true" sz="13227" spc="370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US?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2546" y="4389869"/>
            <a:ext cx="7722487" cy="204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distinctive feature is our client-focused strategy. We place a high value on comprehending the specific requirements and obstacles of each client.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2099" y="6966874"/>
            <a:ext cx="7283381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 strike="noStrike" u="non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Discover the difference and experience excellence at Hanover and Tyke.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67177" y="185680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30841" y="1810647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6306" y="4404617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49816" y="-503377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355" t="0" r="-1535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286624" y="1580657"/>
            <a:ext cx="4438309" cy="3843376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7221679">
            <a:off x="12844168" y="3496395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15807017" y="-106110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5180805" y="487421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3851468" y="510270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01912" y="1312265"/>
            <a:ext cx="8367318" cy="14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MISSION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2977" y="6443208"/>
            <a:ext cx="8367318" cy="14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VISION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884" y="2833094"/>
            <a:ext cx="8841373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mission is to empower organizations to thrive through strategic guidance, innovative solutions, and unparalleled expertise.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22320" y="7930750"/>
            <a:ext cx="8314559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aim to push boundaries using advanced tech for transformative solutions.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54005" y="2659337"/>
            <a:ext cx="5737395" cy="496832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711508" y="0"/>
            <a:ext cx="5737395" cy="496832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711508" y="5318675"/>
            <a:ext cx="5737395" cy="496832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3578320">
            <a:off x="6418642" y="-48595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6965089" y="8795768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-1452283" y="406179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6418642" y="217338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78320">
            <a:off x="4571649" y="752732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4119534" y="842892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221679">
            <a:off x="6971851" y="6142892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221679">
            <a:off x="6425403" y="-479451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89494" y="3592391"/>
            <a:ext cx="8142756" cy="347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207"/>
              </a:lnSpc>
            </a:pPr>
            <a:r>
              <a:rPr lang="en-US" b="true" sz="14356" spc="401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2547" y="7902766"/>
            <a:ext cx="4356650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strive to provide top-notch service.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863103" y="2320271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26766" y="2274114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-127424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21679">
            <a:off x="5540799" y="522497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21679">
            <a:off x="5540799" y="-1204425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21679">
            <a:off x="11152527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1679">
            <a:off x="-677795" y="840265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21679">
            <a:off x="16059714" y="-57067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78320">
            <a:off x="1619059" y="711683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13684513" y="68154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5967228" y="21371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-684556" y="578464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73696" y="6398370"/>
            <a:ext cx="5168856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FINANCIAL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4631" y="1171575"/>
            <a:ext cx="5395232" cy="130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74"/>
              </a:lnSpc>
            </a:pPr>
            <a:r>
              <a:rPr lang="en-US" b="true" sz="5406" spc="15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BUSINESS PROCESS 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27450"/>
            <a:ext cx="5140609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STRATEGIC PLANNING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21028" y="3727436"/>
            <a:ext cx="5915854" cy="171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ORGANIZATIONAL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6630" y="2643428"/>
            <a:ext cx="4282987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improve business processes for efficiency.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3696" y="8118809"/>
            <a:ext cx="5140609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assist clients in improving their financial performance.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999" y="5320566"/>
            <a:ext cx="4118050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work with clients to create strong strategic plans.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5995" y="5735298"/>
            <a:ext cx="4725921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assist organizations in developing high-performing teams.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7933" y="5281959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175129" y="797575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663" r="0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069756" y="30257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22174" r="0" b="-2217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15227037" y="8797660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17486917" y="7500246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5227791" y="6223850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2" y="0"/>
                </a:lnTo>
                <a:lnTo>
                  <a:pt x="2890352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12973435" y="7484251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3" y="0"/>
                </a:lnTo>
                <a:lnTo>
                  <a:pt x="2890353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15645965" y="305160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9344852" y="3882246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17898049" y="-100256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17912464" y="163264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9338091" y="118843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224900" y="478145"/>
            <a:ext cx="10929145" cy="790720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09107" y="7762494"/>
            <a:ext cx="6884777" cy="153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 strike="noStrike" u="non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 pie chart illustrates the distribution of services availed by our clients for the past year.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634" y="2767769"/>
            <a:ext cx="5517584" cy="6747719"/>
            <a:chOff x="0" y="0"/>
            <a:chExt cx="1453191" cy="1777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54868" y="938228"/>
            <a:ext cx="15006592" cy="18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MEET THE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85649" y="2767769"/>
            <a:ext cx="5517584" cy="6747719"/>
            <a:chOff x="0" y="0"/>
            <a:chExt cx="1453191" cy="1777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3658" y="2990669"/>
            <a:ext cx="4825536" cy="4638499"/>
            <a:chOff x="0" y="0"/>
            <a:chExt cx="84557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8073" r="0" b="-2807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31232" y="2990669"/>
            <a:ext cx="4825536" cy="4638499"/>
            <a:chOff x="0" y="0"/>
            <a:chExt cx="84557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56299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112782" y="2767769"/>
            <a:ext cx="5517584" cy="6747719"/>
            <a:chOff x="0" y="0"/>
            <a:chExt cx="1453191" cy="17771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3191" cy="1777177"/>
            </a:xfrm>
            <a:custGeom>
              <a:avLst/>
              <a:gdLst/>
              <a:ahLst/>
              <a:cxnLst/>
              <a:rect r="r" b="b" t="t" l="l"/>
              <a:pathLst>
                <a:path h="1777177" w="1453191">
                  <a:moveTo>
                    <a:pt x="0" y="0"/>
                  </a:moveTo>
                  <a:lnTo>
                    <a:pt x="1453191" y="0"/>
                  </a:lnTo>
                  <a:lnTo>
                    <a:pt x="1453191" y="1777177"/>
                  </a:lnTo>
                  <a:lnTo>
                    <a:pt x="0" y="1777177"/>
                  </a:lnTo>
                  <a:close/>
                </a:path>
              </a:pathLst>
            </a:custGeom>
            <a:solidFill>
              <a:srgbClr val="B2DF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53191" cy="181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58806" y="2990669"/>
            <a:ext cx="4825536" cy="4638499"/>
            <a:chOff x="0" y="0"/>
            <a:chExt cx="84557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574" cy="812800"/>
            </a:xfrm>
            <a:custGeom>
              <a:avLst/>
              <a:gdLst/>
              <a:ahLst/>
              <a:cxnLst/>
              <a:rect r="r" b="b" t="t" l="l"/>
              <a:pathLst>
                <a:path h="812800" w="845574">
                  <a:moveTo>
                    <a:pt x="0" y="0"/>
                  </a:moveTo>
                  <a:lnTo>
                    <a:pt x="845574" y="0"/>
                  </a:lnTo>
                  <a:lnTo>
                    <a:pt x="84557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5391" r="0" b="-50754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7221679">
            <a:off x="1605673" y="-674955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578320">
            <a:off x="-715984" y="56017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578320">
            <a:off x="16601920" y="800141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2781" y="8140057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Hannah Morales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90942" y="8129503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Olivia Wilson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58806" y="8102378"/>
            <a:ext cx="4927290" cy="45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 b="tru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Avery Davis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9937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FFFFFF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President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78098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4F6A92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Head of HR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085" y="8541407"/>
            <a:ext cx="4152978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b="true" sz="2806">
                <a:solidFill>
                  <a:srgbClr val="4F6A92"/>
                </a:solidFill>
                <a:latin typeface="Barlow SemiCondensed Medium"/>
                <a:ea typeface="Barlow SemiCondensed Medium"/>
                <a:cs typeface="Barlow SemiCondensed Medium"/>
                <a:sym typeface="Barlow SemiCondensed Medium"/>
              </a:rPr>
              <a:t>Head of Finance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DAGdmTYfpp0</dc:identifier>
  <dcterms:modified xsi:type="dcterms:W3CDTF">2011-08-01T06:04:30Z</dcterms:modified>
  <cp:revision>1</cp:revision>
</cp:coreProperties>
</file>